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4" r:id="rId14"/>
    <p:sldId id="912" r:id="rId15"/>
    <p:sldId id="913" r:id="rId16"/>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33" autoAdjust="0"/>
    <p:restoredTop sz="75394" autoAdjust="0"/>
  </p:normalViewPr>
  <p:slideViewPr>
    <p:cSldViewPr snapToGrid="0">
      <p:cViewPr varScale="1">
        <p:scale>
          <a:sx n="81" d="100"/>
          <a:sy n="81" d="100"/>
        </p:scale>
        <p:origin x="408" y="176"/>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tiff>
</file>

<file path=ppt/media/image4.tiff>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147888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15</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four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with</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cooperation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conflict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factors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228600" algn="just" defTabSz="914400" rtl="0" eaLnBrk="1" fontAlgn="auto" latinLnBrk="0" hangingPunct="1">
              <a:lnSpc>
                <a:spcPct val="105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with Cooperation and Conflict Factors (GRACCF) is derived from the Group Role Assignment (GRA) and Group Role Assignment, the GRACCF model also extends the applicable scenarios compared with the GRA model.</a:t>
            </a:r>
            <a:r>
              <a:rPr lang="en-US" altLang="zh-CN" sz="1800" b="1" dirty="0">
                <a:effectLst/>
                <a:latin typeface="Times New Roman" panose="02020603050405020304" pitchFamily="18" charset="0"/>
                <a:ea typeface="宋体" panose="02010600030101010101" pitchFamily="2" charset="-122"/>
              </a:rPr>
              <a:t> Unlike the GRACAR model</a:t>
            </a:r>
            <a:r>
              <a:rPr lang="en-US" altLang="zh-CN" sz="1800" dirty="0">
                <a:effectLst/>
                <a:latin typeface="Times New Roman" panose="02020603050405020304" pitchFamily="18" charset="0"/>
                <a:ea typeface="宋体" panose="02010600030101010101" pitchFamily="2" charset="-122"/>
              </a:rPr>
              <a:t>, which</a:t>
            </a:r>
            <a:r>
              <a:rPr lang="en-US" altLang="zh-CN" sz="1800" b="1" dirty="0">
                <a:effectLst/>
                <a:latin typeface="Times New Roman" panose="02020603050405020304" pitchFamily="18" charset="0"/>
                <a:ea typeface="宋体" panose="02010600030101010101" pitchFamily="2" charset="-122"/>
              </a:rPr>
              <a:t> only considers conflicts between agents when performing the same role</a:t>
            </a:r>
            <a:r>
              <a:rPr lang="en-US" altLang="zh-CN" sz="1800" dirty="0">
                <a:effectLst/>
                <a:latin typeface="Times New Roman" panose="02020603050405020304" pitchFamily="18" charset="0"/>
                <a:ea typeface="宋体" panose="02010600030101010101" pitchFamily="2" charset="-122"/>
              </a:rPr>
              <a:t>, the GRACCF model is applicable when </a:t>
            </a:r>
            <a:r>
              <a:rPr lang="en-US" altLang="zh-CN" sz="1800" b="1" dirty="0">
                <a:effectLst/>
                <a:latin typeface="Times New Roman" panose="02020603050405020304" pitchFamily="18" charset="0"/>
                <a:ea typeface="宋体" panose="02010600030101010101" pitchFamily="2" charset="-122"/>
              </a:rPr>
              <a:t>there are differences between roles</a:t>
            </a:r>
            <a:r>
              <a:rPr lang="en-US" altLang="zh-CN" sz="1800" dirty="0">
                <a:effectLst/>
                <a:latin typeface="Times New Roman" panose="02020603050405020304" pitchFamily="18" charset="0"/>
                <a:ea typeface="宋体" panose="02010600030101010101" pitchFamily="2" charset="-122"/>
              </a:rPr>
              <a:t>, and it </a:t>
            </a:r>
            <a:r>
              <a:rPr lang="en-US" altLang="zh-CN" sz="1800" b="1" dirty="0">
                <a:effectLst/>
                <a:latin typeface="Times New Roman" panose="02020603050405020304" pitchFamily="18" charset="0"/>
                <a:ea typeface="宋体" panose="02010600030101010101" pitchFamily="2" charset="-122"/>
              </a:rPr>
              <a:t>refines the granularity of conflict and collaboration relationships</a:t>
            </a:r>
            <a:r>
              <a:rPr lang="en-US" altLang="zh-CN" sz="1800" dirty="0">
                <a:effectLst/>
                <a:latin typeface="Times New Roman" panose="02020603050405020304" pitchFamily="18" charset="0"/>
                <a:ea typeface="宋体" panose="02010600030101010101" pitchFamily="2" charset="-122"/>
              </a:rPr>
              <a:t>. </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GRAC</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CF</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model introduces </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cooperation</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and</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conflict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factors</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matrix</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i="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a:t>
            </a:r>
            <a:r>
              <a:rPr lang="en" altLang="zh-CN" sz="1800" b="1" i="1" baseline="30000"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a:t>
            </a:r>
            <a:r>
              <a:rPr lang="en-US" altLang="zh-CN" sz="1800" b="1" i="1" baseline="30000"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formalize the</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cooperation</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conflicted relationship between agents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when</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playing</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roles</a:t>
            </a:r>
            <a:r>
              <a:rPr lang="en-US" altLang="zh-CN" sz="1800" b="1" dirty="0">
                <a:effectLst/>
                <a:latin typeface="Times New Roman" panose="02020603050405020304" pitchFamily="18" charset="0"/>
                <a:ea typeface="宋体" panose="02010600030101010101" pitchFamily="2" charset="-122"/>
              </a:rPr>
              <a:t>.</a:t>
            </a:r>
            <a:r>
              <a:rPr lang="en-US" altLang="zh-CN" sz="1800" dirty="0">
                <a:effectLst/>
                <a:latin typeface="Times New Roman" panose="02020603050405020304" pitchFamily="18" charset="0"/>
                <a:ea typeface="宋体" panose="02010600030101010101" pitchFamily="2" charset="-122"/>
              </a:rPr>
              <a:t> </a:t>
            </a:r>
            <a:r>
              <a:rPr lang="en-US" altLang="zh-CN" sz="1800" b="1" dirty="0">
                <a:effectLst/>
                <a:latin typeface="Times New Roman" panose="02020603050405020304" pitchFamily="18" charset="0"/>
                <a:ea typeface="宋体" panose="02010600030101010101" pitchFamily="2" charset="-122"/>
              </a:rPr>
              <a:t>The conflict degree between them can be represented from -1 to 0, and the degree of their cooperation can be represented from 0 to 1.</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800" dirty="0">
                <a:effectLst/>
                <a:latin typeface="Times"/>
              </a:rPr>
              <a:t>In company X, Ann, the Chief Executive Officer, has just signed a contract the value of which is a million dollars. She asks Bob, the Human Resources officer, to organize a team from the employees of the company. Bob drafts a position list shown in Table I for the team and a candidate staff shortlist shown in Table II, where the numbers in </a:t>
            </a:r>
            <a:r>
              <a:rPr lang="en" altLang="zh-CN" sz="1800" dirty="0" err="1">
                <a:effectLst/>
                <a:latin typeface="Times"/>
              </a:rPr>
              <a:t>parenthe</a:t>
            </a:r>
            <a:r>
              <a:rPr lang="en-US" altLang="zh-CN" sz="1800" dirty="0">
                <a:effectLst/>
                <a:latin typeface="Times"/>
              </a:rPr>
              <a:t>s</a:t>
            </a:r>
            <a:r>
              <a:rPr lang="en" altLang="zh-CN" sz="1800" dirty="0">
                <a:effectLst/>
                <a:latin typeface="Times"/>
              </a:rPr>
              <a:t>es are indices of positions and people. Then, Bob initiates an evaluation process and asks the branch officers to evaluate the employees for each possible position (Table II). After that, when Ann and Bob have a meeting with the branch officers to assign the positions to the candidate employees, the officers report that from historical experience, some employees have cooperation intentions and conflicts for different reasons, such as personalities, working styles, emotional issues, and political beliefs. Ann asks the branch officers to evaluate the degrees of all the significant CC effects and the evaluation results are shown in Table III. </a:t>
            </a:r>
            <a:endParaRPr lang="en" altLang="zh-CN" sz="5400" dirty="0"/>
          </a:p>
          <a:p>
            <a:r>
              <a:rPr lang="en" altLang="zh-CN" sz="1800" dirty="0">
                <a:effectLst/>
                <a:latin typeface="Times"/>
              </a:rPr>
              <a:t>In Table III, the 0s means no effect exists; the numbers less than 0 means that there is conflict, but those larger than 0 indicate cooperation. For example, the number means the changing degree of employees’ qualification values, i.e., the cross point of “Edward (SP)(4, 1)” and “Bret (T)(1, 3)” is 0.3 meaning that the qualification value of Edward as a Senior Programmer (SP) increases by 30% if Bret takes the position of a Tester (T). That is to say, employees in good relationships will increase their performance if they are doing related jobs and those in conflict may decrease their performance. </a:t>
            </a:r>
            <a:endParaRPr lang="en" altLang="zh-CN" sz="5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sz="4000" dirty="0"/>
          </a:p>
          <a:p>
            <a:endParaRPr lang="en" altLang="zh-CN" sz="2800"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GRACAR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easy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deduce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required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new</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team,</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employees.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宋体" panose="02010600030101010101" pitchFamily="2" charset="-122"/>
              </a:rPr>
              <a:t>Same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 we also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mathematically formalize the GMRA model. Definitions 1-6 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same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GMRA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biggest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difference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between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GRACAR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introducing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new</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13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17.</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CCF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13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conflict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factors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which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express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conflicted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relationships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among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when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compact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CCF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compact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version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CCF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13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achieves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dimensional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reduction.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element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compact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CCF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5-dimension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vector</a:t>
            </a:r>
            <a:r>
              <a:rPr lang="en-US" altLang="zh-CN" sz="1800" dirty="0">
                <a:effectLst/>
                <a:latin typeface="Times"/>
              </a:rPr>
              <a:t>.</a:t>
            </a:r>
            <a:r>
              <a:rPr lang="zh-CN" altLang="en-US" sz="1800" dirty="0">
                <a:effectLst/>
                <a:latin typeface="Times"/>
              </a:rPr>
              <a:t> </a:t>
            </a:r>
            <a:r>
              <a:rPr lang="en" altLang="zh-CN" sz="2800" b="0" i="0" u="none" strike="noStrike" dirty="0">
                <a:solidFill>
                  <a:srgbClr val="374151"/>
                </a:solidFill>
                <a:effectLst/>
                <a:latin typeface="Söhne"/>
              </a:rPr>
              <a:t>The first two dimensions of this vector represent the index of the first agent and its corresponding role index, while the latter two dimensions signify the index of the second agent and its corresponding role index. The last dimension represents the degree of cooperation or conflict.</a:t>
            </a:r>
          </a:p>
          <a:p>
            <a:endParaRPr lang="en-US" altLang="zh-CN" sz="2800" b="0" i="0" u="none" strike="noStrike" dirty="0">
              <a:solidFill>
                <a:srgbClr val="374151"/>
              </a:solidFill>
              <a:effectLst/>
              <a:latin typeface="Söhne"/>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800" b="0" i="0" u="none" strike="noStrike" dirty="0">
                <a:solidFill>
                  <a:srgbClr val="374151"/>
                </a:solidFill>
                <a:effectLst/>
                <a:latin typeface="Söhne"/>
                <a:ea typeface="宋体" panose="02010600030101010101" pitchFamily="2" charset="-122"/>
              </a:rPr>
              <a:t>Based</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on</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above</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analysis,</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the</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mathematical</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expression</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of</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the</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GRACCF</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model</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is</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illustrated</a:t>
            </a:r>
            <a:r>
              <a:rPr lang="zh-CN" altLang="en-US" sz="2800" b="0" i="0" u="none" strike="noStrike" dirty="0">
                <a:solidFill>
                  <a:srgbClr val="374151"/>
                </a:solidFill>
                <a:effectLst/>
                <a:latin typeface="Söhne"/>
                <a:ea typeface="宋体" panose="02010600030101010101" pitchFamily="2" charset="-122"/>
              </a:rPr>
              <a:t> </a:t>
            </a:r>
            <a:r>
              <a:rPr lang="en-US" altLang="zh-CN" sz="2800" b="0" i="0" u="none" strike="noStrike" dirty="0">
                <a:solidFill>
                  <a:srgbClr val="374151"/>
                </a:solidFill>
                <a:effectLst/>
                <a:latin typeface="Söhne"/>
                <a:ea typeface="宋体" panose="02010600030101010101" pitchFamily="2" charset="-122"/>
              </a:rPr>
              <a:t>above.</a:t>
            </a: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GRACCF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GRACCF model.</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067884"/>
            <a:ext cx="8499878" cy="2797369"/>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with Cooperation </a:t>
            </a:r>
          </a:p>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and Conflict Factors</a:t>
            </a:r>
            <a:b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br>
            <a:endPar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a:p>
            <a:pPr algn="ctr">
              <a:lnSpc>
                <a:spcPct val="125000"/>
              </a:lnSpc>
            </a:pPr>
            <a:endPar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7193742" y="2324038"/>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69766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6-8 agents (people, equipment, robots, groups of people, etc.). In addition to the scenario required for the first lesson assignment, Add a constraint that when different agents perform different roles, they may have cooperation and conflict relationships. Use the </a:t>
            </a:r>
            <a:r>
              <a:rPr lang="en-US" altLang="zh-CN" sz="1800" b="1" i="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a:t>
            </a:r>
            <a:r>
              <a:rPr lang="en-US" altLang="zh-CN" sz="1800" b="1" i="1" baseline="30000"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cf</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matrix to represent this cooperation and conflict relationship. The degree of cooperation is represented by a floating-point number from 0 to 1, with larger values indicating more pleasant cooperation. The conflicting relationship is represented by a floating-point value from -1 to 0, with smaller values indicating less conflict.  </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094334"/>
            <a:ext cx="10580685" cy="59689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GRACCF program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789234" y="633913"/>
            <a:ext cx="10580685" cy="56350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5000"/>
              </a:lnSpc>
              <a:buNone/>
            </a:pP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10. If possible, please choose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to expand the self-defined scenario from the first lesson</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to make the background of the problem you are researching more generic.</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*11. This is an optional question. Read Ref [1], and based on your own understanding, explain the evolution process of the GRACCF model in Ref [1], that is, how does the GRACCF model transform from a nonlinear model to a linear model?</a:t>
            </a:r>
          </a:p>
          <a:p>
            <a:pPr marL="0" indent="0" algn="just">
              <a:lnSpc>
                <a:spcPct val="145000"/>
              </a:lnSpc>
              <a:buNone/>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H. Zhu, Y. Sheng, X. Zhou, and Y. Zhu, “Group Role Assignment With Cooperation and Conflict Factors,” IEEE Trans. Syst. Man,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Cybern</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Syst., vol. 48, no. 6, pp. 851–863, 2018.</a:t>
            </a:r>
          </a:p>
          <a:p>
            <a:pPr marL="457200" indent="-457200" algn="just">
              <a:lnSpc>
                <a:spcPct val="145000"/>
              </a:lnSpc>
              <a:buFont typeface="Wingdings" panose="05000000000000000000" pitchFamily="2" charset="2"/>
              <a:buChar char="p"/>
            </a:pP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740481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Content Placeholder 2">
            <a:extLst>
              <a:ext uri="{FF2B5EF4-FFF2-40B4-BE49-F238E27FC236}">
                <a16:creationId xmlns:a16="http://schemas.microsoft.com/office/drawing/2014/main" id="{3E4B48DB-0377-8155-CBFF-B507DF76C88E}"/>
              </a:ext>
            </a:extLst>
          </p:cNvPr>
          <p:cNvSpPr txBox="1"/>
          <p:nvPr/>
        </p:nvSpPr>
        <p:spPr>
          <a:xfrm>
            <a:off x="811635" y="1136073"/>
            <a:ext cx="10568730" cy="53044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 4 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457200" indent="-457200" algn="just">
              <a:lnSpc>
                <a:spcPct val="145000"/>
              </a:lnSpc>
              <a:buFont typeface="Wingdings" panose="05000000000000000000" pitchFamily="2" charset="2"/>
              <a:buChar char="p"/>
            </a:pP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Vital)</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submitted paper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should provide the source code</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simulation data</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The paper should also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depict plausible scenarios</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provide a rational explanation for the data.</a:t>
            </a:r>
            <a:endPar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Relevant</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Materials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0" indent="0">
              <a:lnSpc>
                <a:spcPct val="145000"/>
              </a:lnSpc>
              <a:buNone/>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https://</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github.com</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/jiangqian1997/E-CARGO</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Codes/tree/main/</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Summber_School_Laboratory</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/Lab_</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Knowledge-Preview</a:t>
            </a:r>
          </a:p>
        </p:txBody>
      </p:sp>
      <p:sp>
        <p:nvSpPr>
          <p:cNvPr id="9" name="矩形 8"/>
          <p:cNvSpPr/>
          <p:nvPr/>
        </p:nvSpPr>
        <p:spPr>
          <a:xfrm>
            <a:off x="822081" y="5943881"/>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GRACCF</a:t>
            </a:r>
            <a:r>
              <a:rPr lang="zh-CN" altLang="en-US"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is</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also</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derived</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from</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t>
            </a:r>
            <a:endPar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endParaRPr>
          </a:p>
        </p:txBody>
      </p:sp>
      <p:sp>
        <p:nvSpPr>
          <p:cNvPr id="8" name="Content Placeholder 2">
            <a:extLst>
              <a:ext uri="{FF2B5EF4-FFF2-40B4-BE49-F238E27FC236}">
                <a16:creationId xmlns:a16="http://schemas.microsoft.com/office/drawing/2014/main" id="{E8001F49-5267-9627-BFC9-959C9EB2DF61}"/>
              </a:ext>
            </a:extLst>
          </p:cNvPr>
          <p:cNvSpPr txBox="1"/>
          <p:nvPr/>
        </p:nvSpPr>
        <p:spPr>
          <a:xfrm>
            <a:off x="788126" y="854308"/>
            <a:ext cx="6125845" cy="51493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with Cooperation and Conflict Factors (GRACCF)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is derived from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Group Role Assignment (GRA)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Unlike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GRACAR model</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only considers conflicts between agents when performing the same role, the GRACCF model is applicable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when there are differences between roles, and it refines the granularity of conflict and collaboration relationships.</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p>
          <a:p>
            <a:pPr marL="457200" indent="-457200" algn="just">
              <a:lnSpc>
                <a:spcPct val="145000"/>
              </a:lnSpc>
              <a:buFont typeface="Wingdings" panose="05000000000000000000" pitchFamily="2" charset="2"/>
              <a:buChar char="p"/>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GRAC</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CF</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model introduces </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cooperation</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and</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conflict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factors</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matrix</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i="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a:t>
            </a:r>
            <a:r>
              <a:rPr lang="en" altLang="zh-CN" sz="1800" b="1" i="1" baseline="30000"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a:t>
            </a:r>
            <a:r>
              <a:rPr lang="en-US" altLang="zh-CN" sz="1800" b="1" i="1" baseline="30000"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a:t>
            </a:r>
            <a:r>
              <a:rPr lang="en"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formalize the</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cooperation</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conflicted relationship between agents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when</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playing</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roles</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6" name="组合 5">
            <a:extLst>
              <a:ext uri="{FF2B5EF4-FFF2-40B4-BE49-F238E27FC236}">
                <a16:creationId xmlns:a16="http://schemas.microsoft.com/office/drawing/2014/main" id="{3CE828B8-E20A-3987-8C6F-B925E02BFC69}"/>
              </a:ext>
            </a:extLst>
          </p:cNvPr>
          <p:cNvGrpSpPr/>
          <p:nvPr/>
        </p:nvGrpSpPr>
        <p:grpSpPr>
          <a:xfrm>
            <a:off x="6372624" y="1698165"/>
            <a:ext cx="6125845" cy="3060292"/>
            <a:chOff x="6372624" y="1698165"/>
            <a:chExt cx="6125845" cy="3060292"/>
          </a:xfrm>
        </p:grpSpPr>
        <p:sp>
          <p:nvSpPr>
            <p:cNvPr id="3" name="文本框 2">
              <a:extLst>
                <a:ext uri="{FF2B5EF4-FFF2-40B4-BE49-F238E27FC236}">
                  <a16:creationId xmlns:a16="http://schemas.microsoft.com/office/drawing/2014/main" id="{CB289F8A-2E70-6103-96D6-541DEFDBE9C8}"/>
                </a:ext>
              </a:extLst>
            </p:cNvPr>
            <p:cNvSpPr txBox="1"/>
            <p:nvPr/>
          </p:nvSpPr>
          <p:spPr>
            <a:xfrm>
              <a:off x="7289352" y="4389125"/>
              <a:ext cx="3936462" cy="369332"/>
            </a:xfrm>
            <a:prstGeom prst="rect">
              <a:avLst/>
            </a:prstGeom>
            <a:noFill/>
          </p:spPr>
          <p:txBody>
            <a:bodyPr wrap="square" rtlCol="0">
              <a:spAutoFit/>
            </a:bodyPr>
            <a:lstStyle/>
            <a:p>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Development</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GRACCF</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model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5" name="图形 1">
              <a:extLst>
                <a:ext uri="{FF2B5EF4-FFF2-40B4-BE49-F238E27FC236}">
                  <a16:creationId xmlns:a16="http://schemas.microsoft.com/office/drawing/2014/main" id="{FC010696-BFEE-BC79-7CEB-ECB0BDB94DC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9538" t="32827" r="-4" b="31870"/>
            <a:stretch/>
          </p:blipFill>
          <p:spPr bwMode="auto">
            <a:xfrm>
              <a:off x="6372624" y="1698165"/>
              <a:ext cx="6125845" cy="2390775"/>
            </a:xfrm>
            <a:prstGeom prst="rect">
              <a:avLst/>
            </a:prstGeom>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3" name="文本框 2">
            <a:extLst>
              <a:ext uri="{FF2B5EF4-FFF2-40B4-BE49-F238E27FC236}">
                <a16:creationId xmlns:a16="http://schemas.microsoft.com/office/drawing/2014/main" id="{C812F9CD-3FED-BCE1-D11C-1056758998F7}"/>
              </a:ext>
            </a:extLst>
          </p:cNvPr>
          <p:cNvSpPr txBox="1"/>
          <p:nvPr/>
        </p:nvSpPr>
        <p:spPr>
          <a:xfrm>
            <a:off x="822081" y="1208834"/>
            <a:ext cx="6221657" cy="4062522"/>
          </a:xfrm>
          <a:prstGeom prst="rect">
            <a:avLst/>
          </a:prstGeom>
          <a:noFill/>
        </p:spPr>
        <p:txBody>
          <a:bodyPr wrap="square" rtlCol="0">
            <a:spAutoFit/>
          </a:body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Decision-makers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of</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company</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X</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decides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organize</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team</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from</a:t>
            </a:r>
            <a:r>
              <a:rPr lang="zh-CN" altLang="en-US"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employees</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with</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budget</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of</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one</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million</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dollars. </a:t>
            </a:r>
          </a:p>
          <a:p>
            <a:pPr marL="457200" indent="-457200" algn="just">
              <a:lnSpc>
                <a:spcPct val="145000"/>
              </a:lnSpc>
              <a:buFont typeface="Wingdings" panose="05000000000000000000" pitchFamily="2" charset="2"/>
              <a:buChar char="p"/>
            </a:pP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From historical experience, some employees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have cooperation intentions and conflicts</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for different reasons, such as personalities, working styles, emotional issues, and political beliefs</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(see</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Table III). </a:t>
            </a:r>
          </a:p>
          <a:p>
            <a:pPr marL="457200" indent="-457200" algn="just">
              <a:lnSpc>
                <a:spcPct val="145000"/>
              </a:lnSpc>
              <a:buFont typeface="Wingdings" panose="05000000000000000000" pitchFamily="2" charset="2"/>
              <a:buChar char="p"/>
            </a:pP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decision-makers</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build</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team</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after</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considering</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cooperative</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and</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conflicted</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factors</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among</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employees</a:t>
            </a:r>
            <a:r>
              <a:rPr lang="en"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9" name="图片 8">
            <a:extLst>
              <a:ext uri="{FF2B5EF4-FFF2-40B4-BE49-F238E27FC236}">
                <a16:creationId xmlns:a16="http://schemas.microsoft.com/office/drawing/2014/main" id="{F62B3F8E-130C-1E02-E6E9-CF4C241A7AA2}"/>
              </a:ext>
            </a:extLst>
          </p:cNvPr>
          <p:cNvPicPr>
            <a:picLocks noChangeAspect="1"/>
          </p:cNvPicPr>
          <p:nvPr/>
        </p:nvPicPr>
        <p:blipFill>
          <a:blip r:embed="rId3"/>
          <a:stretch>
            <a:fillRect/>
          </a:stretch>
        </p:blipFill>
        <p:spPr>
          <a:xfrm>
            <a:off x="1947740" y="5271356"/>
            <a:ext cx="4148260" cy="1183229"/>
          </a:xfrm>
          <a:prstGeom prst="rect">
            <a:avLst/>
          </a:prstGeom>
        </p:spPr>
      </p:pic>
      <p:pic>
        <p:nvPicPr>
          <p:cNvPr id="10" name="图片 9">
            <a:extLst>
              <a:ext uri="{FF2B5EF4-FFF2-40B4-BE49-F238E27FC236}">
                <a16:creationId xmlns:a16="http://schemas.microsoft.com/office/drawing/2014/main" id="{E7CB6116-C238-75AB-8F7B-90F92CE7543D}"/>
              </a:ext>
            </a:extLst>
          </p:cNvPr>
          <p:cNvPicPr>
            <a:picLocks noChangeAspect="1"/>
          </p:cNvPicPr>
          <p:nvPr/>
        </p:nvPicPr>
        <p:blipFill rotWithShape="1">
          <a:blip r:embed="rId4"/>
          <a:srcRect b="53108"/>
          <a:stretch/>
        </p:blipFill>
        <p:spPr>
          <a:xfrm>
            <a:off x="7637476" y="1253900"/>
            <a:ext cx="3138705" cy="1996721"/>
          </a:xfrm>
          <a:prstGeom prst="rect">
            <a:avLst/>
          </a:prstGeom>
        </p:spPr>
      </p:pic>
      <p:pic>
        <p:nvPicPr>
          <p:cNvPr id="4" name="图片 3">
            <a:extLst>
              <a:ext uri="{FF2B5EF4-FFF2-40B4-BE49-F238E27FC236}">
                <a16:creationId xmlns:a16="http://schemas.microsoft.com/office/drawing/2014/main" id="{6EBD8051-7E76-D2C3-1AAD-B2D3F840FEAE}"/>
              </a:ext>
            </a:extLst>
          </p:cNvPr>
          <p:cNvPicPr>
            <a:picLocks noChangeAspect="1"/>
          </p:cNvPicPr>
          <p:nvPr/>
        </p:nvPicPr>
        <p:blipFill>
          <a:blip r:embed="rId5"/>
          <a:stretch>
            <a:fillRect/>
          </a:stretch>
        </p:blipFill>
        <p:spPr>
          <a:xfrm>
            <a:off x="7043737" y="3606902"/>
            <a:ext cx="4326181" cy="263387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Knowledge-GRACCF</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sp>
        <p:nvSpPr>
          <p:cNvPr id="24" name="矩形 23">
            <a:extLst>
              <a:ext uri="{FF2B5EF4-FFF2-40B4-BE49-F238E27FC236}">
                <a16:creationId xmlns:a16="http://schemas.microsoft.com/office/drawing/2014/main" id="{CEBBAE61-F36A-2046-B0AF-3EE34369670B}"/>
              </a:ext>
            </a:extLst>
          </p:cNvPr>
          <p:cNvSpPr/>
          <p:nvPr/>
        </p:nvSpPr>
        <p:spPr>
          <a:xfrm>
            <a:off x="822081" y="560662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Required</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Positions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Employees</a:t>
            </a:r>
          </a:p>
        </p:txBody>
      </p:sp>
      <p:grpSp>
        <p:nvGrpSpPr>
          <p:cNvPr id="3" name="组合 2">
            <a:extLst>
              <a:ext uri="{FF2B5EF4-FFF2-40B4-BE49-F238E27FC236}">
                <a16:creationId xmlns:a16="http://schemas.microsoft.com/office/drawing/2014/main" id="{BF434062-E7E2-737B-F06C-F25CD06B183C}"/>
              </a:ext>
            </a:extLst>
          </p:cNvPr>
          <p:cNvGrpSpPr/>
          <p:nvPr/>
        </p:nvGrpSpPr>
        <p:grpSpPr>
          <a:xfrm>
            <a:off x="6030501" y="1898854"/>
            <a:ext cx="6125845" cy="3060292"/>
            <a:chOff x="6372624" y="1698165"/>
            <a:chExt cx="6125845" cy="3060292"/>
          </a:xfrm>
        </p:grpSpPr>
        <p:sp>
          <p:nvSpPr>
            <p:cNvPr id="12" name="文本框 11">
              <a:extLst>
                <a:ext uri="{FF2B5EF4-FFF2-40B4-BE49-F238E27FC236}">
                  <a16:creationId xmlns:a16="http://schemas.microsoft.com/office/drawing/2014/main" id="{32FDF9B7-2F80-0C28-DF03-F759500581B0}"/>
                </a:ext>
              </a:extLst>
            </p:cNvPr>
            <p:cNvSpPr txBox="1"/>
            <p:nvPr/>
          </p:nvSpPr>
          <p:spPr>
            <a:xfrm>
              <a:off x="7289352" y="4389125"/>
              <a:ext cx="3936462" cy="369332"/>
            </a:xfrm>
            <a:prstGeom prst="rect">
              <a:avLst/>
            </a:prstGeom>
            <a:noFill/>
          </p:spPr>
          <p:txBody>
            <a:bodyPr wrap="square" rtlCol="0">
              <a:spAutoFit/>
            </a:bodyPr>
            <a:lstStyle/>
            <a:p>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Development</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GRACCF</a:t>
              </a:r>
              <a:r>
                <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model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17" name="图形 1">
              <a:extLst>
                <a:ext uri="{FF2B5EF4-FFF2-40B4-BE49-F238E27FC236}">
                  <a16:creationId xmlns:a16="http://schemas.microsoft.com/office/drawing/2014/main" id="{73453905-2629-DFE9-E024-61D463DA20DB}"/>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9538" t="32827" r="-4" b="31870"/>
            <a:stretch/>
          </p:blipFill>
          <p:spPr bwMode="auto">
            <a:xfrm>
              <a:off x="6372624" y="1698165"/>
              <a:ext cx="6125845" cy="2390775"/>
            </a:xfrm>
            <a:prstGeom prst="rect">
              <a:avLst/>
            </a:prstGeom>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3828816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Knowledge-GRACCF</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3" name="图片 2">
            <a:extLst>
              <a:ext uri="{FF2B5EF4-FFF2-40B4-BE49-F238E27FC236}">
                <a16:creationId xmlns:a16="http://schemas.microsoft.com/office/drawing/2014/main" id="{B569A839-A6B8-3138-86CD-8F32E65EC64E}"/>
              </a:ext>
            </a:extLst>
          </p:cNvPr>
          <p:cNvPicPr>
            <a:picLocks noChangeAspect="1"/>
          </p:cNvPicPr>
          <p:nvPr/>
        </p:nvPicPr>
        <p:blipFill rotWithShape="1">
          <a:blip r:embed="rId3"/>
          <a:srcRect t="626"/>
          <a:stretch/>
        </p:blipFill>
        <p:spPr>
          <a:xfrm>
            <a:off x="6486991" y="1169777"/>
            <a:ext cx="4547441" cy="4850355"/>
          </a:xfrm>
          <a:prstGeom prst="rect">
            <a:avLst/>
          </a:prstGeom>
        </p:spPr>
      </p:pic>
      <p:grpSp>
        <p:nvGrpSpPr>
          <p:cNvPr id="24" name="组合 23">
            <a:extLst>
              <a:ext uri="{FF2B5EF4-FFF2-40B4-BE49-F238E27FC236}">
                <a16:creationId xmlns:a16="http://schemas.microsoft.com/office/drawing/2014/main" id="{98BCD113-2FFE-3009-6396-4686E5E68D4A}"/>
              </a:ext>
            </a:extLst>
          </p:cNvPr>
          <p:cNvGrpSpPr/>
          <p:nvPr/>
        </p:nvGrpSpPr>
        <p:grpSpPr>
          <a:xfrm>
            <a:off x="6324371" y="1636611"/>
            <a:ext cx="5092700" cy="3195930"/>
            <a:chOff x="6195311" y="1404085"/>
            <a:chExt cx="5092700" cy="3195930"/>
          </a:xfrm>
        </p:grpSpPr>
        <p:pic>
          <p:nvPicPr>
            <p:cNvPr id="12" name="图片 11">
              <a:extLst>
                <a:ext uri="{FF2B5EF4-FFF2-40B4-BE49-F238E27FC236}">
                  <a16:creationId xmlns:a16="http://schemas.microsoft.com/office/drawing/2014/main" id="{21647A51-9301-9104-0823-2AC7BCDDBEF9}"/>
                </a:ext>
              </a:extLst>
            </p:cNvPr>
            <p:cNvPicPr>
              <a:picLocks noChangeAspect="1"/>
            </p:cNvPicPr>
            <p:nvPr/>
          </p:nvPicPr>
          <p:blipFill>
            <a:blip r:embed="rId4"/>
            <a:stretch>
              <a:fillRect/>
            </a:stretch>
          </p:blipFill>
          <p:spPr>
            <a:xfrm>
              <a:off x="6233411" y="1404085"/>
              <a:ext cx="5054600" cy="2819400"/>
            </a:xfrm>
            <a:prstGeom prst="rect">
              <a:avLst/>
            </a:prstGeom>
          </p:spPr>
        </p:pic>
        <p:pic>
          <p:nvPicPr>
            <p:cNvPr id="17" name="图片 16">
              <a:extLst>
                <a:ext uri="{FF2B5EF4-FFF2-40B4-BE49-F238E27FC236}">
                  <a16:creationId xmlns:a16="http://schemas.microsoft.com/office/drawing/2014/main" id="{84D806DA-7173-BF73-26A2-CB1DEDF8440F}"/>
                </a:ext>
              </a:extLst>
            </p:cNvPr>
            <p:cNvPicPr>
              <a:picLocks noChangeAspect="1"/>
            </p:cNvPicPr>
            <p:nvPr/>
          </p:nvPicPr>
          <p:blipFill>
            <a:blip r:embed="rId5"/>
            <a:stretch>
              <a:fillRect/>
            </a:stretch>
          </p:blipFill>
          <p:spPr>
            <a:xfrm>
              <a:off x="6195311" y="3241115"/>
              <a:ext cx="5092700" cy="1358900"/>
            </a:xfrm>
            <a:prstGeom prst="rect">
              <a:avLst/>
            </a:prstGeom>
          </p:spPr>
        </p:pic>
      </p:grpSp>
      <p:grpSp>
        <p:nvGrpSpPr>
          <p:cNvPr id="29" name="组合 28">
            <a:extLst>
              <a:ext uri="{FF2B5EF4-FFF2-40B4-BE49-F238E27FC236}">
                <a16:creationId xmlns:a16="http://schemas.microsoft.com/office/drawing/2014/main" id="{10269AA5-C99E-0C71-D504-F1D77B107194}"/>
              </a:ext>
            </a:extLst>
          </p:cNvPr>
          <p:cNvGrpSpPr/>
          <p:nvPr/>
        </p:nvGrpSpPr>
        <p:grpSpPr>
          <a:xfrm>
            <a:off x="6214359" y="1109944"/>
            <a:ext cx="5092703" cy="5404934"/>
            <a:chOff x="6311671" y="998128"/>
            <a:chExt cx="5092703" cy="5404934"/>
          </a:xfrm>
        </p:grpSpPr>
        <p:pic>
          <p:nvPicPr>
            <p:cNvPr id="30" name="图片 29">
              <a:extLst>
                <a:ext uri="{FF2B5EF4-FFF2-40B4-BE49-F238E27FC236}">
                  <a16:creationId xmlns:a16="http://schemas.microsoft.com/office/drawing/2014/main" id="{B69D1C79-13DA-0920-C398-EE8F7BFA16F2}"/>
                </a:ext>
              </a:extLst>
            </p:cNvPr>
            <p:cNvPicPr>
              <a:picLocks noChangeAspect="1"/>
            </p:cNvPicPr>
            <p:nvPr/>
          </p:nvPicPr>
          <p:blipFill rotWithShape="1">
            <a:blip r:embed="rId6"/>
            <a:srcRect/>
            <a:stretch/>
          </p:blipFill>
          <p:spPr>
            <a:xfrm>
              <a:off x="6311671" y="998128"/>
              <a:ext cx="5092700" cy="2095500"/>
            </a:xfrm>
            <a:prstGeom prst="rect">
              <a:avLst/>
            </a:prstGeom>
          </p:spPr>
        </p:pic>
        <p:pic>
          <p:nvPicPr>
            <p:cNvPr id="31" name="图片 30">
              <a:extLst>
                <a:ext uri="{FF2B5EF4-FFF2-40B4-BE49-F238E27FC236}">
                  <a16:creationId xmlns:a16="http://schemas.microsoft.com/office/drawing/2014/main" id="{AC884517-F0AE-6948-66F1-34A9E92C59B3}"/>
                </a:ext>
              </a:extLst>
            </p:cNvPr>
            <p:cNvPicPr>
              <a:picLocks noChangeAspect="1"/>
            </p:cNvPicPr>
            <p:nvPr/>
          </p:nvPicPr>
          <p:blipFill>
            <a:blip r:embed="rId7"/>
            <a:stretch>
              <a:fillRect/>
            </a:stretch>
          </p:blipFill>
          <p:spPr>
            <a:xfrm>
              <a:off x="6565674" y="2874574"/>
              <a:ext cx="4838700" cy="1663700"/>
            </a:xfrm>
            <a:prstGeom prst="rect">
              <a:avLst/>
            </a:prstGeom>
          </p:spPr>
        </p:pic>
        <p:pic>
          <p:nvPicPr>
            <p:cNvPr id="32" name="图片 31">
              <a:extLst>
                <a:ext uri="{FF2B5EF4-FFF2-40B4-BE49-F238E27FC236}">
                  <a16:creationId xmlns:a16="http://schemas.microsoft.com/office/drawing/2014/main" id="{092DB0C1-2DEB-FF78-187E-E8B48535285B}"/>
                </a:ext>
              </a:extLst>
            </p:cNvPr>
            <p:cNvPicPr>
              <a:picLocks noChangeAspect="1"/>
            </p:cNvPicPr>
            <p:nvPr/>
          </p:nvPicPr>
          <p:blipFill>
            <a:blip r:embed="rId8"/>
            <a:stretch>
              <a:fillRect/>
            </a:stretch>
          </p:blipFill>
          <p:spPr>
            <a:xfrm>
              <a:off x="6565674" y="4538274"/>
              <a:ext cx="4838697" cy="1864788"/>
            </a:xfrm>
            <a:prstGeom prst="rect">
              <a:avLst/>
            </a:prstGeom>
          </p:spPr>
        </p:pic>
      </p:grpSp>
      <p:grpSp>
        <p:nvGrpSpPr>
          <p:cNvPr id="34" name="组合 33">
            <a:extLst>
              <a:ext uri="{FF2B5EF4-FFF2-40B4-BE49-F238E27FC236}">
                <a16:creationId xmlns:a16="http://schemas.microsoft.com/office/drawing/2014/main" id="{3D6B124B-8889-4927-6EA1-B0F1B9CB4D3C}"/>
              </a:ext>
            </a:extLst>
          </p:cNvPr>
          <p:cNvGrpSpPr/>
          <p:nvPr/>
        </p:nvGrpSpPr>
        <p:grpSpPr>
          <a:xfrm>
            <a:off x="6275128" y="1138421"/>
            <a:ext cx="5191185" cy="4519226"/>
            <a:chOff x="6167623" y="1088015"/>
            <a:chExt cx="5191185" cy="4519226"/>
          </a:xfrm>
        </p:grpSpPr>
        <p:pic>
          <p:nvPicPr>
            <p:cNvPr id="20" name="图片 19">
              <a:extLst>
                <a:ext uri="{FF2B5EF4-FFF2-40B4-BE49-F238E27FC236}">
                  <a16:creationId xmlns:a16="http://schemas.microsoft.com/office/drawing/2014/main" id="{2E32B91F-6815-09FC-9236-1AFD81458E0C}"/>
                </a:ext>
              </a:extLst>
            </p:cNvPr>
            <p:cNvPicPr>
              <a:picLocks noChangeAspect="1"/>
            </p:cNvPicPr>
            <p:nvPr/>
          </p:nvPicPr>
          <p:blipFill>
            <a:blip r:embed="rId9"/>
            <a:stretch>
              <a:fillRect/>
            </a:stretch>
          </p:blipFill>
          <p:spPr>
            <a:xfrm>
              <a:off x="6167623" y="2739303"/>
              <a:ext cx="5084641" cy="2867938"/>
            </a:xfrm>
            <a:prstGeom prst="rect">
              <a:avLst/>
            </a:prstGeom>
          </p:spPr>
        </p:pic>
        <p:pic>
          <p:nvPicPr>
            <p:cNvPr id="33" name="图片 32">
              <a:extLst>
                <a:ext uri="{FF2B5EF4-FFF2-40B4-BE49-F238E27FC236}">
                  <a16:creationId xmlns:a16="http://schemas.microsoft.com/office/drawing/2014/main" id="{4F6B86CD-7301-CC36-421C-8D5E179A35D9}"/>
                </a:ext>
              </a:extLst>
            </p:cNvPr>
            <p:cNvPicPr>
              <a:picLocks noChangeAspect="1"/>
            </p:cNvPicPr>
            <p:nvPr/>
          </p:nvPicPr>
          <p:blipFill rotWithShape="1">
            <a:blip r:embed="rId10"/>
            <a:srcRect b="53873"/>
            <a:stretch/>
          </p:blipFill>
          <p:spPr>
            <a:xfrm>
              <a:off x="6304090" y="1088015"/>
              <a:ext cx="5054718" cy="1651288"/>
            </a:xfrm>
            <a:prstGeom prst="rect">
              <a:avLst/>
            </a:prstGeom>
          </p:spPr>
        </p:pic>
      </p:grpSp>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4"/>
                                        </p:tgtEl>
                                      </p:cBhvr>
                                    </p:animEffect>
                                    <p:set>
                                      <p:cBhvr>
                                        <p:cTn id="15" dur="1" fill="hold">
                                          <p:stCondLst>
                                            <p:cond delay="499"/>
                                          </p:stCondLst>
                                        </p:cTn>
                                        <p:tgtEl>
                                          <p:spTgt spid="24"/>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dissolve">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4"/>
                                        </p:tgtEl>
                                      </p:cBhvr>
                                    </p:animEffect>
                                    <p:set>
                                      <p:cBhvr>
                                        <p:cTn id="23" dur="1" fill="hold">
                                          <p:stCondLst>
                                            <p:cond delay="499"/>
                                          </p:stCondLst>
                                        </p:cTn>
                                        <p:tgtEl>
                                          <p:spTgt spid="34"/>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dissolve">
                                      <p:cBhvr>
                                        <p:cTn id="2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3" name="组合 2">
            <a:extLst>
              <a:ext uri="{FF2B5EF4-FFF2-40B4-BE49-F238E27FC236}">
                <a16:creationId xmlns:a16="http://schemas.microsoft.com/office/drawing/2014/main" id="{347C77DD-886E-160B-2C2C-D8368AFEC690}"/>
              </a:ext>
            </a:extLst>
          </p:cNvPr>
          <p:cNvGrpSpPr/>
          <p:nvPr/>
        </p:nvGrpSpPr>
        <p:grpSpPr>
          <a:xfrm>
            <a:off x="447584" y="1065773"/>
            <a:ext cx="5092703" cy="5404934"/>
            <a:chOff x="6311671" y="998128"/>
            <a:chExt cx="5092703" cy="5404934"/>
          </a:xfrm>
        </p:grpSpPr>
        <p:pic>
          <p:nvPicPr>
            <p:cNvPr id="4" name="图片 3">
              <a:extLst>
                <a:ext uri="{FF2B5EF4-FFF2-40B4-BE49-F238E27FC236}">
                  <a16:creationId xmlns:a16="http://schemas.microsoft.com/office/drawing/2014/main" id="{1A3A965B-79A0-3C3F-0EEB-A513C16C38FA}"/>
                </a:ext>
              </a:extLst>
            </p:cNvPr>
            <p:cNvPicPr>
              <a:picLocks noChangeAspect="1"/>
            </p:cNvPicPr>
            <p:nvPr/>
          </p:nvPicPr>
          <p:blipFill rotWithShape="1">
            <a:blip r:embed="rId3"/>
            <a:srcRect/>
            <a:stretch/>
          </p:blipFill>
          <p:spPr>
            <a:xfrm>
              <a:off x="6311671" y="998128"/>
              <a:ext cx="5092700" cy="2095500"/>
            </a:xfrm>
            <a:prstGeom prst="rect">
              <a:avLst/>
            </a:prstGeom>
          </p:spPr>
        </p:pic>
        <p:pic>
          <p:nvPicPr>
            <p:cNvPr id="7" name="图片 6">
              <a:extLst>
                <a:ext uri="{FF2B5EF4-FFF2-40B4-BE49-F238E27FC236}">
                  <a16:creationId xmlns:a16="http://schemas.microsoft.com/office/drawing/2014/main" id="{13BE434E-CF7C-61FE-0FCB-8C481E2ED77C}"/>
                </a:ext>
              </a:extLst>
            </p:cNvPr>
            <p:cNvPicPr>
              <a:picLocks noChangeAspect="1"/>
            </p:cNvPicPr>
            <p:nvPr/>
          </p:nvPicPr>
          <p:blipFill>
            <a:blip r:embed="rId4"/>
            <a:stretch>
              <a:fillRect/>
            </a:stretch>
          </p:blipFill>
          <p:spPr>
            <a:xfrm>
              <a:off x="6565674" y="2874574"/>
              <a:ext cx="4838700" cy="1663700"/>
            </a:xfrm>
            <a:prstGeom prst="rect">
              <a:avLst/>
            </a:prstGeom>
          </p:spPr>
        </p:pic>
        <p:pic>
          <p:nvPicPr>
            <p:cNvPr id="9" name="图片 8">
              <a:extLst>
                <a:ext uri="{FF2B5EF4-FFF2-40B4-BE49-F238E27FC236}">
                  <a16:creationId xmlns:a16="http://schemas.microsoft.com/office/drawing/2014/main" id="{9AEDF3C2-6E2F-D4E6-C690-C494F2FF387E}"/>
                </a:ext>
              </a:extLst>
            </p:cNvPr>
            <p:cNvPicPr>
              <a:picLocks noChangeAspect="1"/>
            </p:cNvPicPr>
            <p:nvPr/>
          </p:nvPicPr>
          <p:blipFill>
            <a:blip r:embed="rId5"/>
            <a:stretch>
              <a:fillRect/>
            </a:stretch>
          </p:blipFill>
          <p:spPr>
            <a:xfrm>
              <a:off x="6565674" y="4538274"/>
              <a:ext cx="4838697" cy="1864788"/>
            </a:xfrm>
            <a:prstGeom prst="rect">
              <a:avLst/>
            </a:prstGeom>
          </p:spPr>
        </p:pic>
      </p:grpSp>
      <p:pic>
        <p:nvPicPr>
          <p:cNvPr id="10" name="图片 9">
            <a:extLst>
              <a:ext uri="{FF2B5EF4-FFF2-40B4-BE49-F238E27FC236}">
                <a16:creationId xmlns:a16="http://schemas.microsoft.com/office/drawing/2014/main" id="{2F2C5C71-9877-82A0-6009-938AAFA1A602}"/>
              </a:ext>
            </a:extLst>
          </p:cNvPr>
          <p:cNvPicPr>
            <a:picLocks noChangeAspect="1"/>
          </p:cNvPicPr>
          <p:nvPr/>
        </p:nvPicPr>
        <p:blipFill>
          <a:blip r:embed="rId6"/>
          <a:stretch>
            <a:fillRect/>
          </a:stretch>
        </p:blipFill>
        <p:spPr>
          <a:xfrm>
            <a:off x="5868931" y="864474"/>
            <a:ext cx="5449556" cy="5974865"/>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GRACCF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GRACCF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7341</TotalTime>
  <Words>2012</Words>
  <Application>Microsoft Macintosh PowerPoint</Application>
  <PresentationFormat>宽屏</PresentationFormat>
  <Paragraphs>115</Paragraphs>
  <Slides>15</Slides>
  <Notes>15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等线</vt:lpstr>
      <vt:lpstr>等线 Light</vt:lpstr>
      <vt:lpstr>Söhne</vt:lpstr>
      <vt:lpstr>Times</vt:lpstr>
      <vt:lpstr>Arial</vt:lpstr>
      <vt:lpstr>Calibri</vt:lpstr>
      <vt:lpstr>Monotype Corsiva</vt:lpstr>
      <vt:lpstr>Times New Roman</vt:lpstr>
      <vt:lpstr>Wingdings</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1318</cp:revision>
  <dcterms:created xsi:type="dcterms:W3CDTF">2017-10-20T06:33:00Z</dcterms:created>
  <dcterms:modified xsi:type="dcterms:W3CDTF">2023-07-13T02:39:22Z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